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7"/>
  </p:notesMasterIdLst>
  <p:handoutMasterIdLst>
    <p:handoutMasterId r:id="rId18"/>
  </p:handoutMasterIdLst>
  <p:sldIdLst>
    <p:sldId id="285" r:id="rId5"/>
    <p:sldId id="289" r:id="rId6"/>
    <p:sldId id="290" r:id="rId7"/>
    <p:sldId id="291" r:id="rId8"/>
    <p:sldId id="292" r:id="rId9"/>
    <p:sldId id="295" r:id="rId10"/>
    <p:sldId id="293" r:id="rId11"/>
    <p:sldId id="296" r:id="rId12"/>
    <p:sldId id="297" r:id="rId13"/>
    <p:sldId id="298" r:id="rId14"/>
    <p:sldId id="299" r:id="rId15"/>
    <p:sldId id="300" r:id="rId16"/>
  </p:sldIdLst>
  <p:sldSz cx="12192000" cy="6858000"/>
  <p:notesSz cx="6858000" cy="9144000"/>
  <p:defaultTextStyle>
    <a:defPPr rtl="0"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B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AF83385-927A-47FA-80DC-F516D1E77764}" type="datetime1">
              <a:rPr lang="en-GB" smtClean="0"/>
              <a:t>17/04/2023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37492-787A-4EA8-AF48-1A4F77D579C9}" type="datetime1">
              <a:rPr lang="en-GB" smtClean="0"/>
              <a:pPr/>
              <a:t>17/04/2023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 dirty="0"/>
              <a:t>Click to edit Master text styles</a:t>
            </a:r>
          </a:p>
          <a:p>
            <a:pPr lvl="1" rtl="0"/>
            <a:r>
              <a:rPr lang="en-GB" noProof="0" dirty="0"/>
              <a:t>Second level</a:t>
            </a:r>
          </a:p>
          <a:p>
            <a:pPr lvl="2" rtl="0"/>
            <a:r>
              <a:rPr lang="en-GB" noProof="0" dirty="0"/>
              <a:t>Third level</a:t>
            </a:r>
          </a:p>
          <a:p>
            <a:pPr lvl="3" rtl="0"/>
            <a:r>
              <a:rPr lang="en-GB" noProof="0" dirty="0"/>
              <a:t>Fourth level</a:t>
            </a:r>
          </a:p>
          <a:p>
            <a:pPr lvl="4" rtl="0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en-GB" noProof="0" smtClean="0"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64962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494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5812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46B511-ADBF-4967-B45F-B4FF2EC024D1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5800F3-A06F-4638-AABC-FC1C1628E157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03500A-E5F8-4E14-A8BE-382B0CEFE290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24E1D9-B760-4C24-A429-711A7CECAC29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74DB932-F108-462F-802C-CE68511C0543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C4D608C-865B-45DA-85D9-9E2C05C26309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E020BC-7DC1-457F-8FAE-A18CE2068629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7A097B-2C57-4478-AFC6-01E915CC1853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8BBB7E-7000-4CCD-B5CF-4621FD10CBBB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492D4D8-188D-4107-A327-0DF4D2C5D4C8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9A1070FE-6650-4B03-9B96-B50DAC03BD00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en-GB" noProof="0" smtClean="0"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710E2C23-83A2-4D13-BAF8-A8BF308F47AC}" type="datetime1">
              <a:rPr lang="en-GB" noProof="0" smtClean="0"/>
              <a:t>17/04/2023</a:t>
            </a:fld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ntl/it_it/drive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view of the Earth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pPr rtl="0"/>
            <a:r>
              <a:rPr lang="en-GB" dirty="0">
                <a:solidFill>
                  <a:schemeClr val="tx1"/>
                </a:solidFill>
              </a:rPr>
              <a:t>ESOPIANETI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La </a:t>
            </a:r>
            <a:r>
              <a:rPr lang="en-GB" dirty="0" err="1">
                <a:solidFill>
                  <a:srgbClr val="FFFFFF"/>
                </a:solidFill>
              </a:rPr>
              <a:t>Ricerca</a:t>
            </a:r>
            <a:r>
              <a:rPr lang="en-GB" dirty="0">
                <a:solidFill>
                  <a:srgbClr val="FFFFFF"/>
                </a:solidFill>
              </a:rPr>
              <a:t> di Mondi in </a:t>
            </a:r>
            <a:r>
              <a:rPr lang="en-GB" dirty="0" err="1">
                <a:solidFill>
                  <a:srgbClr val="FFFFFF"/>
                </a:solidFill>
              </a:rPr>
              <a:t>grado</a:t>
            </a:r>
            <a:r>
              <a:rPr lang="en-GB" dirty="0">
                <a:solidFill>
                  <a:srgbClr val="FFFFFF"/>
                </a:solidFill>
              </a:rPr>
              <a:t> di </a:t>
            </a:r>
            <a:r>
              <a:rPr lang="en-GB" dirty="0" err="1">
                <a:solidFill>
                  <a:srgbClr val="FFFFFF"/>
                </a:solidFill>
              </a:rPr>
              <a:t>Ospitare</a:t>
            </a:r>
            <a:r>
              <a:rPr lang="en-GB" dirty="0">
                <a:solidFill>
                  <a:srgbClr val="FFFFFF"/>
                </a:solidFill>
              </a:rPr>
              <a:t> Vita </a:t>
            </a:r>
            <a:r>
              <a:rPr lang="en-GB" dirty="0" err="1">
                <a:solidFill>
                  <a:srgbClr val="FFFFFF"/>
                </a:solidFill>
              </a:rPr>
              <a:t>Extraterrestre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040F4F-9CD6-178B-DAC0-AE6A7B713BB1}"/>
              </a:ext>
            </a:extLst>
          </p:cNvPr>
          <p:cNvSpPr txBox="1"/>
          <p:nvPr/>
        </p:nvSpPr>
        <p:spPr>
          <a:xfrm>
            <a:off x="171188" y="256448"/>
            <a:ext cx="1899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01/02/2023 - Introduzione</a:t>
            </a:r>
          </a:p>
        </p:txBody>
      </p:sp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48EEAE-A480-5603-AEDC-C2355E85B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362" y="0"/>
            <a:ext cx="6163638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E1F319B-749F-6C6E-F291-3596054B4E06}"/>
              </a:ext>
            </a:extLst>
          </p:cNvPr>
          <p:cNvSpPr txBox="1"/>
          <p:nvPr/>
        </p:nvSpPr>
        <p:spPr>
          <a:xfrm>
            <a:off x="10664891" y="6356142"/>
            <a:ext cx="15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TRAPPIST-1 g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7FFF427-C655-92F1-ACB7-ED35B2315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37" y="2270788"/>
            <a:ext cx="4495800" cy="1135062"/>
          </a:xfrm>
        </p:spPr>
        <p:txBody>
          <a:bodyPr/>
          <a:lstStyle/>
          <a:p>
            <a:r>
              <a:rPr lang="it-IT" dirty="0"/>
              <a:t>GOOGLE DRIVE/GITHUB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9A9F690-2B08-7AE8-F120-EBB7AB4BC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0354" y="3769569"/>
            <a:ext cx="5111167" cy="1774703"/>
          </a:xfrm>
        </p:spPr>
        <p:txBody>
          <a:bodyPr>
            <a:normAutofit/>
          </a:bodyPr>
          <a:lstStyle/>
          <a:p>
            <a:r>
              <a:rPr lang="it-IT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https://www.google.com/intl/it_it/drive/</a:t>
            </a:r>
            <a:endParaRPr lang="it-IT" sz="2000" dirty="0">
              <a:solidFill>
                <a:schemeClr val="bg1"/>
              </a:solidFill>
            </a:endParaRPr>
          </a:p>
          <a:p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lang="it-IT" sz="2000" dirty="0">
              <a:solidFill>
                <a:schemeClr val="bg1"/>
              </a:solidFill>
            </a:endParaRP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07073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FD2500-1E71-FC06-FFE2-6099D8008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471807-0256-4703-0938-E01436595105}"/>
              </a:ext>
            </a:extLst>
          </p:cNvPr>
          <p:cNvSpPr txBox="1"/>
          <p:nvPr/>
        </p:nvSpPr>
        <p:spPr>
          <a:xfrm>
            <a:off x="10664891" y="6379292"/>
            <a:ext cx="15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TRAPPIST-1 h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EA08EBB-AEED-43FF-CD3F-350DF067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861680"/>
            <a:ext cx="4494998" cy="1134640"/>
          </a:xfrm>
        </p:spPr>
        <p:txBody>
          <a:bodyPr/>
          <a:lstStyle/>
          <a:p>
            <a:r>
              <a:rPr lang="it-IT" dirty="0"/>
              <a:t>ALLA PROSSIMA!</a:t>
            </a:r>
          </a:p>
        </p:txBody>
      </p:sp>
    </p:spTree>
    <p:extLst>
      <p:ext uri="{BB962C8B-B14F-4D97-AF65-F5344CB8AC3E}">
        <p14:creationId xmlns:p14="http://schemas.microsoft.com/office/powerpoint/2010/main" val="1385841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A014D0-D988-0AB5-6373-FA08FBF9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-1"/>
            <a:ext cx="12179538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D3C095-1A98-E344-C327-6A2CDFE7C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FB382-055F-B358-C1F2-61D9F0AF5F8F}"/>
              </a:ext>
            </a:extLst>
          </p:cNvPr>
          <p:cNvSpPr txBox="1"/>
          <p:nvPr/>
        </p:nvSpPr>
        <p:spPr>
          <a:xfrm>
            <a:off x="1970530" y="3118105"/>
            <a:ext cx="82384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https://exoplanetarchive.ipac.caltech.edu/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72072E-C553-F98E-3908-739CE1449278}"/>
              </a:ext>
            </a:extLst>
          </p:cNvPr>
          <p:cNvSpPr txBox="1"/>
          <p:nvPr/>
        </p:nvSpPr>
        <p:spPr>
          <a:xfrm>
            <a:off x="2400541" y="4592994"/>
            <a:ext cx="73784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rtl="0">
              <a:defRPr lang="en-gb"/>
            </a:defPPr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https://it.wikipedia.org/wiki/TRAPPIST-1</a:t>
            </a:r>
          </a:p>
        </p:txBody>
      </p:sp>
    </p:spTree>
    <p:extLst>
      <p:ext uri="{BB962C8B-B14F-4D97-AF65-F5344CB8AC3E}">
        <p14:creationId xmlns:p14="http://schemas.microsoft.com/office/powerpoint/2010/main" val="1008356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GB"/>
              <a:t>conosciamoci</a:t>
            </a:r>
            <a:endParaRPr lang="en-GB" dirty="0"/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60A6B94-1175-8BB1-1B0C-8B27FEAC178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9824" r="9824" b="723"/>
          <a:stretch/>
        </p:blipFill>
        <p:spPr>
          <a:xfrm>
            <a:off x="6089903" y="-39756"/>
            <a:ext cx="6182177" cy="6897756"/>
          </a:xfrm>
        </p:spPr>
      </p:pic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7CBBEC9-E645-C239-4027-9D7D977ED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8602" y="3479533"/>
            <a:ext cx="5014840" cy="308442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Chi sei?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Da dove </a:t>
            </a:r>
            <a:r>
              <a:rPr lang="en-US" sz="2400" dirty="0" err="1">
                <a:solidFill>
                  <a:schemeClr val="bg1"/>
                </a:solidFill>
              </a:rPr>
              <a:t>vieni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Perché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hai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scelto</a:t>
            </a:r>
            <a:r>
              <a:rPr lang="en-US" sz="2400" dirty="0">
                <a:solidFill>
                  <a:schemeClr val="bg1"/>
                </a:solidFill>
              </a:rPr>
              <a:t> lo </a:t>
            </a:r>
            <a:r>
              <a:rPr lang="en-US" sz="2400" dirty="0" err="1">
                <a:solidFill>
                  <a:schemeClr val="bg1"/>
                </a:solidFill>
              </a:rPr>
              <a:t>scientifico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Quali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sono</a:t>
            </a:r>
            <a:r>
              <a:rPr lang="en-US" sz="2400" dirty="0">
                <a:solidFill>
                  <a:schemeClr val="bg1"/>
                </a:solidFill>
              </a:rPr>
              <a:t> I </a:t>
            </a:r>
            <a:r>
              <a:rPr lang="en-US" sz="2400" dirty="0" err="1">
                <a:solidFill>
                  <a:schemeClr val="bg1"/>
                </a:solidFill>
              </a:rPr>
              <a:t>tuoi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veri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interessi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56D05-E886-A446-27B4-801A5D334A91}"/>
              </a:ext>
            </a:extLst>
          </p:cNvPr>
          <p:cNvSpPr txBox="1"/>
          <p:nvPr/>
        </p:nvSpPr>
        <p:spPr>
          <a:xfrm>
            <a:off x="10664891" y="6379292"/>
            <a:ext cx="15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TRAPPIST-1 b</a:t>
            </a:r>
          </a:p>
        </p:txBody>
      </p:sp>
    </p:spTree>
    <p:extLst>
      <p:ext uri="{BB962C8B-B14F-4D97-AF65-F5344CB8AC3E}">
        <p14:creationId xmlns:p14="http://schemas.microsoft.com/office/powerpoint/2010/main" val="344438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C8D8-F552-9FAD-C2A0-D9AA9393F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</p:spPr>
        <p:txBody>
          <a:bodyPr anchor="ctr">
            <a:normAutofit/>
          </a:bodyPr>
          <a:lstStyle/>
          <a:p>
            <a:r>
              <a:rPr lang="it-IT" dirty="0"/>
              <a:t>Brainstorming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1184B22C-C966-3B2D-9409-1A18BD9D58E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r="9896"/>
          <a:stretch/>
        </p:blipFill>
        <p:spPr>
          <a:xfrm>
            <a:off x="6096000" y="0"/>
            <a:ext cx="6102097" cy="6857990"/>
          </a:xfrm>
          <a:noFill/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AE960B3-9C84-81CC-725D-85814B2BB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524" y="3549918"/>
            <a:ext cx="4494997" cy="1860281"/>
          </a:xfrm>
        </p:spPr>
        <p:txBody>
          <a:bodyPr>
            <a:normAutofit/>
          </a:bodyPr>
          <a:lstStyle/>
          <a:p>
            <a:r>
              <a:rPr lang="en-US" sz="2400" dirty="0"/>
              <a:t>Cosa </a:t>
            </a:r>
            <a:r>
              <a:rPr lang="en-US" sz="2400" dirty="0" err="1"/>
              <a:t>ti</a:t>
            </a:r>
            <a:r>
              <a:rPr lang="en-US" sz="2400" dirty="0"/>
              <a:t> </a:t>
            </a:r>
            <a:r>
              <a:rPr lang="en-US" sz="2400" dirty="0" err="1"/>
              <a:t>viene</a:t>
            </a:r>
            <a:r>
              <a:rPr lang="en-US" sz="2400" dirty="0"/>
              <a:t> in </a:t>
            </a:r>
            <a:r>
              <a:rPr lang="en-US" sz="2400" dirty="0" err="1"/>
              <a:t>mente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</a:t>
            </a:r>
            <a:r>
              <a:rPr lang="en-US" sz="2400" dirty="0" err="1"/>
              <a:t>senti</a:t>
            </a:r>
            <a:r>
              <a:rPr lang="en-US" sz="2400" dirty="0"/>
              <a:t> la </a:t>
            </a:r>
            <a:r>
              <a:rPr lang="en-US" sz="2400" dirty="0" err="1"/>
              <a:t>parola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ESOPIANETA?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009724-810C-EC71-82AF-AFC72B327AC3}"/>
              </a:ext>
            </a:extLst>
          </p:cNvPr>
          <p:cNvSpPr txBox="1"/>
          <p:nvPr/>
        </p:nvSpPr>
        <p:spPr>
          <a:xfrm>
            <a:off x="10664891" y="6379292"/>
            <a:ext cx="15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TRAPPIST-1 c</a:t>
            </a:r>
          </a:p>
        </p:txBody>
      </p:sp>
    </p:spTree>
    <p:extLst>
      <p:ext uri="{BB962C8B-B14F-4D97-AF65-F5344CB8AC3E}">
        <p14:creationId xmlns:p14="http://schemas.microsoft.com/office/powerpoint/2010/main" val="307193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7498F-7002-6AA0-62DE-09D889F51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2" y="1097934"/>
            <a:ext cx="4494998" cy="1134640"/>
          </a:xfrm>
        </p:spPr>
        <p:txBody>
          <a:bodyPr/>
          <a:lstStyle/>
          <a:p>
            <a:r>
              <a:rPr lang="it-IT" dirty="0"/>
              <a:t>esopianeti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49E4CF-E2F0-35CD-E569-D21B2C006E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9981" y="2615464"/>
            <a:ext cx="5432079" cy="3765282"/>
          </a:xfrm>
        </p:spPr>
        <p:txBody>
          <a:bodyPr>
            <a:normAutofit lnSpcReduction="10000"/>
          </a:bodyPr>
          <a:lstStyle/>
          <a:p>
            <a:pPr marL="342900" lvl="0" indent="-342900">
              <a:lnSpc>
                <a:spcPct val="110000"/>
              </a:lnSpc>
              <a:buFont typeface="Calibri" panose="020F0502020204030204" pitchFamily="34" charset="0"/>
              <a:buChar char="-"/>
            </a:pPr>
            <a:r>
              <a:rPr lang="it-IT" sz="2400" dirty="0"/>
              <a:t>1) 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cosa è un esopianeta? </a:t>
            </a:r>
          </a:p>
          <a:p>
            <a:pPr lvl="0">
              <a:lnSpc>
                <a:spcPct val="110000"/>
              </a:lnSpc>
            </a:pPr>
            <a:endParaRPr lang="it-IT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buFont typeface="Calibri" panose="020F0502020204030204" pitchFamily="34" charset="0"/>
              <a:buChar char="-"/>
            </a:pP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 Come vengono scoperti?</a:t>
            </a:r>
          </a:p>
          <a:p>
            <a:pPr lvl="0">
              <a:lnSpc>
                <a:spcPct val="110000"/>
              </a:lnSpc>
            </a:pPr>
            <a:endParaRPr lang="it-IT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Che tipi di esopianeti ci sono?</a:t>
            </a:r>
          </a:p>
          <a:p>
            <a:pPr marL="342900" lvl="0" indent="-342900">
              <a:lnSpc>
                <a:spcPct val="11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endParaRPr lang="it-IT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0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it-IT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it-IT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Quali potrebbero ospitare vita?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Calibri" panose="020F0502020204030204" pitchFamily="34" charset="0"/>
              <a:buChar char="-"/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CA1CFE-0C8D-D9EC-661C-FED5B0B70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7" r="289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61E698-7084-606E-1559-2C643C83B01B}"/>
              </a:ext>
            </a:extLst>
          </p:cNvPr>
          <p:cNvSpPr txBox="1"/>
          <p:nvPr/>
        </p:nvSpPr>
        <p:spPr>
          <a:xfrm>
            <a:off x="10627540" y="6451770"/>
            <a:ext cx="15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TRAPPIST-1 d</a:t>
            </a:r>
          </a:p>
        </p:txBody>
      </p:sp>
    </p:spTree>
    <p:extLst>
      <p:ext uri="{BB962C8B-B14F-4D97-AF65-F5344CB8AC3E}">
        <p14:creationId xmlns:p14="http://schemas.microsoft.com/office/powerpoint/2010/main" val="1177748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D91E78B-E07A-3413-12FF-C6741271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4884" y="490973"/>
            <a:ext cx="7202231" cy="1188720"/>
          </a:xfrm>
        </p:spPr>
        <p:txBody>
          <a:bodyPr/>
          <a:lstStyle/>
          <a:p>
            <a:r>
              <a:rPr lang="en-US" dirty="0"/>
              <a:t>Per </a:t>
            </a:r>
            <a:r>
              <a:rPr lang="en-US" dirty="0" err="1"/>
              <a:t>approfondire</a:t>
            </a:r>
            <a:r>
              <a:rPr lang="en-US" dirty="0"/>
              <a:t> (1/4)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CF089D5-0D12-8CEB-D9A5-8AEA353C02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956" y="2824112"/>
            <a:ext cx="4271771" cy="376177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err="1"/>
              <a:t>Pianeta</a:t>
            </a:r>
            <a:r>
              <a:rPr lang="en-US" sz="2800" dirty="0"/>
              <a:t> al di </a:t>
            </a:r>
            <a:r>
              <a:rPr lang="en-US" sz="2800" dirty="0" err="1"/>
              <a:t>fuori</a:t>
            </a:r>
            <a:r>
              <a:rPr lang="en-US" sz="2800" dirty="0"/>
              <a:t> del nostro Sistema Solare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 err="1"/>
              <a:t>Attorno</a:t>
            </a:r>
            <a:r>
              <a:rPr lang="en-US" sz="2800" dirty="0"/>
              <a:t> a </a:t>
            </a:r>
            <a:r>
              <a:rPr lang="en-US" sz="2800" dirty="0" err="1"/>
              <a:t>cosa</a:t>
            </a:r>
            <a:r>
              <a:rPr lang="en-US" sz="2800" dirty="0"/>
              <a:t> </a:t>
            </a:r>
            <a:r>
              <a:rPr lang="en-US" sz="2800" dirty="0" err="1"/>
              <a:t>orbitano</a:t>
            </a:r>
            <a:r>
              <a:rPr lang="en-US" sz="2800" dirty="0"/>
              <a:t>?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Come </a:t>
            </a:r>
            <a:r>
              <a:rPr lang="en-US" sz="2800" dirty="0" err="1"/>
              <a:t>vengono</a:t>
            </a:r>
            <a:r>
              <a:rPr lang="en-US" sz="2800" dirty="0"/>
              <a:t> </a:t>
            </a:r>
            <a:r>
              <a:rPr lang="en-US" sz="2800" dirty="0" err="1"/>
              <a:t>cercati</a:t>
            </a:r>
            <a:r>
              <a:rPr lang="en-US" sz="2800" dirty="0"/>
              <a:t>?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E0D6FAC-5E40-EEDF-9CDC-7A5CE1E8F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78315" y="2946911"/>
            <a:ext cx="3448542" cy="259999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Metodi</a:t>
            </a:r>
            <a:r>
              <a:rPr lang="en-US" sz="2400" b="1" dirty="0">
                <a:solidFill>
                  <a:schemeClr val="tx1"/>
                </a:solidFill>
              </a:rPr>
              <a:t> di </a:t>
            </a:r>
            <a:r>
              <a:rPr lang="en-US" sz="2400" b="1" dirty="0" err="1">
                <a:solidFill>
                  <a:schemeClr val="tx1"/>
                </a:solidFill>
              </a:rPr>
              <a:t>scoperta</a:t>
            </a:r>
            <a:endParaRPr lang="en-US" sz="2400" b="1" dirty="0">
              <a:solidFill>
                <a:schemeClr val="tx1"/>
              </a:solidFill>
            </a:endParaRPr>
          </a:p>
          <a:p>
            <a:endParaRPr lang="en-US" sz="2400" dirty="0"/>
          </a:p>
          <a:p>
            <a:r>
              <a:rPr lang="en-US" sz="2400" b="1" dirty="0" err="1"/>
              <a:t>Transiti</a:t>
            </a:r>
            <a:endParaRPr lang="en-US" sz="2400" b="1" dirty="0"/>
          </a:p>
          <a:p>
            <a:r>
              <a:rPr lang="en-US" sz="2400" b="1" dirty="0" err="1"/>
              <a:t>Velocità</a:t>
            </a:r>
            <a:r>
              <a:rPr lang="en-US" sz="2400" b="1" dirty="0"/>
              <a:t> </a:t>
            </a:r>
            <a:r>
              <a:rPr lang="en-US" sz="2400" b="1" dirty="0" err="1"/>
              <a:t>radiali</a:t>
            </a:r>
            <a:endParaRPr lang="en-US" sz="2400" b="1" dirty="0"/>
          </a:p>
          <a:p>
            <a:r>
              <a:rPr lang="en-US" sz="2400" b="1" dirty="0" err="1"/>
              <a:t>Astrometria</a:t>
            </a:r>
            <a:endParaRPr lang="en-US" sz="2400" b="1" dirty="0"/>
          </a:p>
          <a:p>
            <a:r>
              <a:rPr lang="en-US" sz="2400" b="1" dirty="0"/>
              <a:t>Lente </a:t>
            </a:r>
            <a:r>
              <a:rPr lang="en-US" sz="2400" b="1" dirty="0" err="1"/>
              <a:t>gravitazionale</a:t>
            </a:r>
            <a:endParaRPr lang="en-US" sz="2400" b="1" dirty="0"/>
          </a:p>
          <a:p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59CEDD1-4069-1572-AFF0-A446673FC53F}"/>
              </a:ext>
            </a:extLst>
          </p:cNvPr>
          <p:cNvCxnSpPr>
            <a:cxnSpLocks/>
            <a:stCxn id="2" idx="7"/>
            <a:endCxn id="23" idx="1"/>
          </p:cNvCxnSpPr>
          <p:nvPr/>
        </p:nvCxnSpPr>
        <p:spPr>
          <a:xfrm flipV="1">
            <a:off x="4230095" y="4297046"/>
            <a:ext cx="2607722" cy="989777"/>
          </a:xfrm>
          <a:prstGeom prst="line">
            <a:avLst/>
          </a:prstGeom>
          <a:ln>
            <a:solidFill>
              <a:srgbClr val="60B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5803BA-86A8-5CE1-93CC-1F0F35865D07}"/>
              </a:ext>
            </a:extLst>
          </p:cNvPr>
          <p:cNvCxnSpPr>
            <a:cxnSpLocks/>
            <a:stCxn id="2" idx="6"/>
          </p:cNvCxnSpPr>
          <p:nvPr/>
        </p:nvCxnSpPr>
        <p:spPr>
          <a:xfrm flipV="1">
            <a:off x="4258697" y="5258221"/>
            <a:ext cx="2701396" cy="97655"/>
          </a:xfrm>
          <a:prstGeom prst="line">
            <a:avLst/>
          </a:prstGeom>
          <a:ln>
            <a:solidFill>
              <a:srgbClr val="60B0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497250D-EA17-8A34-8B23-DB01C0877F7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9000"/>
          </a:blip>
          <a:stretch>
            <a:fillRect/>
          </a:stretch>
        </p:blipFill>
        <p:spPr>
          <a:xfrm>
            <a:off x="6837817" y="2008208"/>
            <a:ext cx="4729538" cy="4577676"/>
          </a:xfrm>
          <a:prstGeom prst="rect">
            <a:avLst/>
          </a:prstGeom>
          <a:noFill/>
          <a:effectLst>
            <a:softEdge rad="63500"/>
          </a:effec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D5B24EB0-27CF-1612-DFF3-68807A27437D}"/>
              </a:ext>
            </a:extLst>
          </p:cNvPr>
          <p:cNvSpPr/>
          <p:nvPr/>
        </p:nvSpPr>
        <p:spPr>
          <a:xfrm>
            <a:off x="3206544" y="3938286"/>
            <a:ext cx="115033" cy="109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A9ABFEC-4B9D-0C15-9AC5-C57BA8ACA7F8}"/>
              </a:ext>
            </a:extLst>
          </p:cNvPr>
          <p:cNvSpPr/>
          <p:nvPr/>
        </p:nvSpPr>
        <p:spPr>
          <a:xfrm>
            <a:off x="4063388" y="5258221"/>
            <a:ext cx="195309" cy="19530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2018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5883B07-1A1C-1606-E9B2-3AE032A9A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917" y="5127584"/>
            <a:ext cx="5667507" cy="173041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D91E78B-E07A-3413-12FF-C67412713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2972" y="212504"/>
            <a:ext cx="6979890" cy="9144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Velocità</a:t>
            </a:r>
            <a:r>
              <a:rPr lang="en-US" dirty="0"/>
              <a:t> </a:t>
            </a:r>
            <a:r>
              <a:rPr lang="en-US" dirty="0" err="1"/>
              <a:t>radiali</a:t>
            </a:r>
            <a:r>
              <a:rPr lang="en-US" dirty="0"/>
              <a:t> – </a:t>
            </a:r>
            <a:r>
              <a:rPr lang="en-US" dirty="0" err="1"/>
              <a:t>effetto</a:t>
            </a:r>
            <a:r>
              <a:rPr lang="en-US" dirty="0"/>
              <a:t> doppler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5B24EB0-27CF-1612-DFF3-68807A27437D}"/>
              </a:ext>
            </a:extLst>
          </p:cNvPr>
          <p:cNvSpPr/>
          <p:nvPr/>
        </p:nvSpPr>
        <p:spPr>
          <a:xfrm>
            <a:off x="3206544" y="3938286"/>
            <a:ext cx="115033" cy="109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1D4026F6-CEE8-FF07-626F-05AB1C7DF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" y="1412238"/>
            <a:ext cx="6497716" cy="3715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949E63-94BE-C2F7-98A4-C69D48D20690}"/>
              </a:ext>
            </a:extLst>
          </p:cNvPr>
          <p:cNvSpPr txBox="1"/>
          <p:nvPr/>
        </p:nvSpPr>
        <p:spPr>
          <a:xfrm>
            <a:off x="6817601" y="3085245"/>
            <a:ext cx="480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Frequenza (percepita dall’osservatore) d’onda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91651A-9C0E-76B0-87F0-C142E9CE61DF}"/>
              </a:ext>
            </a:extLst>
          </p:cNvPr>
          <p:cNvSpPr txBox="1"/>
          <p:nvPr/>
        </p:nvSpPr>
        <p:spPr>
          <a:xfrm>
            <a:off x="4371372" y="5801015"/>
            <a:ext cx="1724628" cy="383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Effetto Doppler</a:t>
            </a:r>
          </a:p>
        </p:txBody>
      </p:sp>
    </p:spTree>
    <p:extLst>
      <p:ext uri="{BB962C8B-B14F-4D97-AF65-F5344CB8AC3E}">
        <p14:creationId xmlns:p14="http://schemas.microsoft.com/office/powerpoint/2010/main" val="578834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>
            <a:extLst>
              <a:ext uri="{FF2B5EF4-FFF2-40B4-BE49-F238E27FC236}">
                <a16:creationId xmlns:a16="http://schemas.microsoft.com/office/drawing/2014/main" id="{D5B24EB0-27CF-1612-DFF3-68807A27437D}"/>
              </a:ext>
            </a:extLst>
          </p:cNvPr>
          <p:cNvSpPr/>
          <p:nvPr/>
        </p:nvSpPr>
        <p:spPr>
          <a:xfrm>
            <a:off x="3206544" y="3938286"/>
            <a:ext cx="115033" cy="1099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7483C1-EFBA-F703-805C-26FA2824A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02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GB" dirty="0"/>
              <a:t>I </a:t>
            </a:r>
            <a:r>
              <a:rPr lang="en-GB" dirty="0" err="1"/>
              <a:t>Dati</a:t>
            </a:r>
            <a:endParaRPr lang="en-GB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7CBBEC9-E645-C239-4027-9D7D977ED7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08524" y="3653153"/>
            <a:ext cx="4494997" cy="132396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Dove </a:t>
            </a:r>
            <a:r>
              <a:rPr lang="en-US" sz="2400" dirty="0" err="1">
                <a:solidFill>
                  <a:schemeClr val="bg1"/>
                </a:solidFill>
              </a:rPr>
              <a:t>cercare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dati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Quali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dati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usare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4B3C260F-91ED-FA44-EF95-CB9554AEA93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421" b="1421"/>
          <a:stretch/>
        </p:blipFill>
        <p:spPr/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C866A-BD3B-FB32-ACD9-73F9517B3D7E}"/>
              </a:ext>
            </a:extLst>
          </p:cNvPr>
          <p:cNvSpPr txBox="1"/>
          <p:nvPr/>
        </p:nvSpPr>
        <p:spPr>
          <a:xfrm>
            <a:off x="10664891" y="6379292"/>
            <a:ext cx="15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TRAPPIST-1 e</a:t>
            </a:r>
          </a:p>
        </p:txBody>
      </p:sp>
    </p:spTree>
    <p:extLst>
      <p:ext uri="{BB962C8B-B14F-4D97-AF65-F5344CB8AC3E}">
        <p14:creationId xmlns:p14="http://schemas.microsoft.com/office/powerpoint/2010/main" val="90435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40620-8485-4E4F-A230-AB4651ED1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984" y="102373"/>
            <a:ext cx="4494998" cy="1134640"/>
          </a:xfr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GB" dirty="0"/>
              <a:t>Il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4C866A-BD3B-FB32-ACD9-73F9517B3D7E}"/>
              </a:ext>
            </a:extLst>
          </p:cNvPr>
          <p:cNvSpPr txBox="1"/>
          <p:nvPr/>
        </p:nvSpPr>
        <p:spPr>
          <a:xfrm>
            <a:off x="10641741" y="6379292"/>
            <a:ext cx="15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TRAPPIST-1 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D051F3-2527-DE33-1E13-E6E57E842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60DF761-1EC7-DE49-7C3D-7698C65DF5A9}"/>
              </a:ext>
            </a:extLst>
          </p:cNvPr>
          <p:cNvSpPr txBox="1"/>
          <p:nvPr/>
        </p:nvSpPr>
        <p:spPr>
          <a:xfrm>
            <a:off x="10676466" y="6379875"/>
            <a:ext cx="15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>
                <a:solidFill>
                  <a:schemeClr val="bg1"/>
                </a:solidFill>
              </a:rPr>
              <a:t>TRAPPIST-1 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55EFF-F023-0CF3-1F63-886FC777D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" y="4156931"/>
            <a:ext cx="6095999" cy="26982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766175-AC92-887D-D176-8D43DE0F0F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" y="1339386"/>
            <a:ext cx="6095999" cy="281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2704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658_TF56596226.potx" id="{D9A9B913-A99B-41C8-8C97-B1F9B660A2E1}" vid="{454B1A84-CEBE-446B-B1A7-FB1CFBD18C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Parcel design</Template>
  <TotalTime>841</TotalTime>
  <Words>206</Words>
  <Application>Microsoft Office PowerPoint</Application>
  <PresentationFormat>Widescreen</PresentationFormat>
  <Paragraphs>63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Gill Sans MT</vt:lpstr>
      <vt:lpstr>Parcel</vt:lpstr>
      <vt:lpstr>ESOPIANETI</vt:lpstr>
      <vt:lpstr>conosciamoci</vt:lpstr>
      <vt:lpstr>Brainstorming</vt:lpstr>
      <vt:lpstr>esopianeti</vt:lpstr>
      <vt:lpstr>Per approfondire (1/4)</vt:lpstr>
      <vt:lpstr>Velocità radiali – effetto doppler</vt:lpstr>
      <vt:lpstr>PowerPoint Presentation</vt:lpstr>
      <vt:lpstr>I Dati</vt:lpstr>
      <vt:lpstr>Il dataset</vt:lpstr>
      <vt:lpstr>GOOGLE DRIVE/GITHUB</vt:lpstr>
      <vt:lpstr>ALLA PROSSIMA!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ESOPIANETI</dc:title>
  <dc:creator>Michele Bartesaghi</dc:creator>
  <cp:lastModifiedBy>Michele Bartesaghi</cp:lastModifiedBy>
  <cp:revision>13</cp:revision>
  <dcterms:created xsi:type="dcterms:W3CDTF">2023-01-31T13:59:03Z</dcterms:created>
  <dcterms:modified xsi:type="dcterms:W3CDTF">2023-04-17T10:37:50Z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